
<file path=[Content_Types].xml><?xml version="1.0" encoding="utf-8"?>
<Types xmlns="http://schemas.openxmlformats.org/package/2006/content-types">
  <Default Extension="xml" ContentType="application/xml"/>
  <Default Extension="wav" ContentType="audio/wav"/>
  <Default Extension="jpeg" ContentType="image/jpeg"/>
  <Default Extension="mp3" ContentType="audio/unknown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3" autoAdjust="0"/>
    <p:restoredTop sz="72203" autoAdjust="0"/>
  </p:normalViewPr>
  <p:slideViewPr>
    <p:cSldViewPr>
      <p:cViewPr varScale="1">
        <p:scale>
          <a:sx n="71" d="100"/>
          <a:sy n="71" d="100"/>
        </p:scale>
        <p:origin x="-2416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wav>
</file>

<file path=ppt/media/media3.wav>
</file>

<file path=ppt/media/media4.mp3>
</file>

<file path=ppt/media/media5.mp3>
</file>

<file path=ppt/media/media6.mp3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F4937-7657-42A5-B078-945188B1BC8A}" type="datetimeFigureOut">
              <a:rPr lang="en-US" smtClean="0"/>
              <a:t>4/2/13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6A727-A478-4EB3-83CC-EADDAEE0C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32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effectLst/>
              </a:rPr>
              <a:t>De </a:t>
            </a:r>
            <a:r>
              <a:rPr lang="en-US" dirty="0" err="1" smtClean="0">
                <a:effectLst/>
              </a:rPr>
              <a:t>Bellis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Antiquitatis</a:t>
            </a:r>
            <a:r>
              <a:rPr lang="en-US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6A727-A478-4EB3-83CC-EADDAEE0C0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54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alert,</a:t>
            </a:r>
            <a:r>
              <a:rPr lang="en-US" baseline="0" dirty="0" smtClean="0"/>
              <a:t> </a:t>
            </a:r>
          </a:p>
          <a:p>
            <a:endParaRPr lang="en-US" baseline="0" dirty="0" smtClean="0"/>
          </a:p>
          <a:p>
            <a:r>
              <a:rPr lang="en-US" baseline="0" dirty="0" smtClean="0"/>
              <a:t>Presenter’s phone goes off or they pretend it does.</a:t>
            </a:r>
          </a:p>
          <a:p>
            <a:r>
              <a:rPr lang="en-US" baseline="0" dirty="0" smtClean="0"/>
              <a:t>SQL Monitor – Show an alert, maybe for a deadlock or a failed backup, then how to diagnose based on the information provided &amp; fix it. Possibly add space monitoring to prevent problem in the future.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6A727-A478-4EB3-83CC-EADDAEE0C0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98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SQL Monitor</a:t>
            </a:r>
          </a:p>
          <a:p>
            <a:endParaRPr lang="en-US" dirty="0" smtClean="0"/>
          </a:p>
          <a:p>
            <a:r>
              <a:rPr lang="en-US" dirty="0" smtClean="0"/>
              <a:t>Demo goes back to SQL</a:t>
            </a:r>
            <a:r>
              <a:rPr lang="en-US" baseline="0" dirty="0" smtClean="0"/>
              <a:t> Monitor, but concentrates on long running queries to get to a point in time in Monitor.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6A727-A478-4EB3-83CC-EADDAEE0C0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5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?</a:t>
            </a:r>
          </a:p>
          <a:p>
            <a:endParaRPr lang="en-US" dirty="0" smtClean="0"/>
          </a:p>
          <a:p>
            <a:r>
              <a:rPr lang="en-US" dirty="0" smtClean="0"/>
              <a:t>SQL Doc?</a:t>
            </a:r>
          </a:p>
          <a:p>
            <a:r>
              <a:rPr lang="en-US" dirty="0" err="1" smtClean="0"/>
              <a:t>Depedency</a:t>
            </a:r>
            <a:r>
              <a:rPr lang="en-US" dirty="0" smtClean="0"/>
              <a:t> Tracker?</a:t>
            </a:r>
          </a:p>
          <a:p>
            <a:endParaRPr lang="en-US" dirty="0" smtClean="0"/>
          </a:p>
          <a:p>
            <a:r>
              <a:rPr lang="en-US" dirty="0" smtClean="0"/>
              <a:t>This is a part of the day in the life, but we could skip it since we don’t have anything really important</a:t>
            </a:r>
            <a:r>
              <a:rPr lang="en-US" baseline="0" dirty="0" smtClean="0"/>
              <a:t> to demo.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6A727-A478-4EB3-83CC-EADDAEE0C06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77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SQL Monitor</a:t>
            </a:r>
          </a:p>
          <a:p>
            <a:r>
              <a:rPr lang="en-US" dirty="0" smtClean="0"/>
              <a:t>SQL Backup – include</a:t>
            </a:r>
            <a:r>
              <a:rPr lang="en-US" baseline="0" dirty="0" smtClean="0"/>
              <a:t> possibility of offsite storage, mention anyway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Demo would be setting up backups for a server?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6A727-A478-4EB3-83CC-EADDAEE0C0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624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Deployment Manager</a:t>
            </a:r>
          </a:p>
          <a:p>
            <a:r>
              <a:rPr lang="en-US" dirty="0" smtClean="0"/>
              <a:t>SQL</a:t>
            </a:r>
            <a:r>
              <a:rPr lang="en-US" baseline="0" dirty="0" smtClean="0"/>
              <a:t> Source Control</a:t>
            </a:r>
          </a:p>
          <a:p>
            <a:r>
              <a:rPr lang="en-US" baseline="0" dirty="0" smtClean="0"/>
              <a:t>SQL Compare</a:t>
            </a:r>
          </a:p>
          <a:p>
            <a:r>
              <a:rPr lang="en-US" baseline="0" dirty="0" smtClean="0"/>
              <a:t>SQL Prompt</a:t>
            </a:r>
          </a:p>
          <a:p>
            <a:r>
              <a:rPr lang="en-US" dirty="0" err="1" smtClean="0"/>
              <a:t>TsqlT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Demo… either</a:t>
            </a:r>
            <a:r>
              <a:rPr lang="en-US" baseline="0" dirty="0" smtClean="0"/>
              <a:t> quick connection to source control or deploy a change. Probably not time for both.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6A727-A478-4EB3-83CC-EADDAEE0C0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627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SQL Compare</a:t>
            </a:r>
          </a:p>
          <a:p>
            <a:r>
              <a:rPr lang="en-US" dirty="0" smtClean="0"/>
              <a:t>SQL Data Compare</a:t>
            </a:r>
          </a:p>
          <a:p>
            <a:r>
              <a:rPr lang="en-US" dirty="0" smtClean="0"/>
              <a:t>SQL</a:t>
            </a:r>
            <a:r>
              <a:rPr lang="en-US" baseline="0" dirty="0" smtClean="0"/>
              <a:t> Monitor</a:t>
            </a:r>
          </a:p>
          <a:p>
            <a:r>
              <a:rPr lang="en-US" baseline="0" dirty="0" smtClean="0"/>
              <a:t>SQL Backup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Demo… Up to this point we’ve done monitor &amp; backup, so Compare?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6A727-A478-4EB3-83CC-EADDAEE0C0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700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Deployment Manager</a:t>
            </a:r>
          </a:p>
          <a:p>
            <a:r>
              <a:rPr lang="en-US" dirty="0" smtClean="0"/>
              <a:t>SQL</a:t>
            </a:r>
            <a:r>
              <a:rPr lang="en-US" baseline="0" dirty="0" smtClean="0"/>
              <a:t> Compare</a:t>
            </a:r>
          </a:p>
          <a:p>
            <a:r>
              <a:rPr lang="en-US" baseline="0" dirty="0" smtClean="0"/>
              <a:t>SQL Data Compare</a:t>
            </a:r>
          </a:p>
          <a:p>
            <a:r>
              <a:rPr lang="en-US" baseline="0" dirty="0" smtClean="0"/>
              <a:t>SQL Backup</a:t>
            </a:r>
          </a:p>
          <a:p>
            <a:r>
              <a:rPr lang="en-US" baseline="0" dirty="0" smtClean="0"/>
              <a:t>SQL Monitor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Show a little command line automation through PowerShell for Compare &amp; SQL Source Control?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6A727-A478-4EB3-83CC-EADDAEE0C0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50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57200" y="1497013"/>
            <a:ext cx="8229600" cy="4046537"/>
          </a:xfrm>
          <a:prstGeom prst="roundRect">
            <a:avLst>
              <a:gd name="adj" fmla="val 7279"/>
            </a:avLst>
          </a:prstGeom>
          <a:solidFill>
            <a:srgbClr val="FFFFFF"/>
          </a:solidFill>
          <a:ln w="762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74398"/>
            <a:ext cx="8229600" cy="8545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26272" y="1670050"/>
            <a:ext cx="7889282" cy="3697288"/>
          </a:xfrm>
        </p:spPr>
        <p:txBody>
          <a:bodyPr/>
          <a:lstStyle>
            <a:lvl1pPr>
              <a:defRPr sz="2400">
                <a:solidFill>
                  <a:srgbClr val="000000"/>
                </a:solidFill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18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437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Content - No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733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ontent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457200" y="1600200"/>
            <a:ext cx="4038600" cy="3854450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648200" y="1600200"/>
            <a:ext cx="4038600" cy="3854450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3854013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4648200" y="1600201"/>
            <a:ext cx="4038600" cy="3854013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354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ext Content - 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457200" y="2174875"/>
            <a:ext cx="4038600" cy="3322638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648200" y="2174875"/>
            <a:ext cx="4038600" cy="3322638"/>
          </a:xfrm>
          <a:prstGeom prst="roundRect">
            <a:avLst>
              <a:gd name="adj" fmla="val 4479"/>
            </a:avLst>
          </a:prstGeom>
          <a:solidFill>
            <a:srgbClr val="FFFFFF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3451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30725"/>
            <a:ext cx="4040188" cy="639762"/>
          </a:xfrm>
        </p:spPr>
        <p:txBody>
          <a:bodyPr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322834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30725"/>
            <a:ext cx="4041775" cy="639762"/>
          </a:xfrm>
        </p:spPr>
        <p:txBody>
          <a:bodyPr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322835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600">
                <a:solidFill>
                  <a:srgbClr val="000000"/>
                </a:solidFill>
              </a:defRPr>
            </a:lvl3pPr>
            <a:lvl4pPr>
              <a:defRPr sz="1400">
                <a:solidFill>
                  <a:srgbClr val="000000"/>
                </a:solidFill>
              </a:defRPr>
            </a:lvl4pPr>
            <a:lvl5pPr>
              <a:defRPr sz="12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321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mages wit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31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mages without Headline/Presentation Title Fram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2568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770819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43343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165653"/>
            <a:ext cx="3008313" cy="45408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528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475307"/>
            <a:ext cx="5486400" cy="566738"/>
          </a:xfrm>
        </p:spPr>
        <p:txBody>
          <a:bodyPr anchor="ctr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360507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042045"/>
            <a:ext cx="5486400" cy="513122"/>
          </a:xfrm>
        </p:spPr>
        <p:txBody>
          <a:bodyPr/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409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152DDA5-8259-4ECC-A05E-08B6CAE7068C}" type="datetimeFigureOut">
              <a:rPr lang="en-US" smtClean="0"/>
              <a:t>4/2/13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2CFBFC-67B1-41AD-BF9C-8D357CFBA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393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rgbClr val="404040"/>
          </a:solidFill>
          <a:latin typeface="Arial Bold"/>
          <a:ea typeface="ＭＳ Ｐゴシック" pitchFamily="26" charset="-128"/>
          <a:cs typeface="Arial Bold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pitchFamily="-109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pitchFamily="-109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pitchFamily="-109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404040"/>
          </a:solidFill>
          <a:latin typeface="Arial Bold" pitchFamily="26" charset="0"/>
          <a:ea typeface="ＭＳ Ｐゴシック" pitchFamily="26" charset="-128"/>
          <a:cs typeface="Arial Bold" pitchFamily="-109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Arial Bold" pitchFamily="26" charset="0"/>
          <a:ea typeface="ＭＳ Ｐゴシック" pitchFamily="26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b="1" kern="1200">
          <a:solidFill>
            <a:srgbClr val="404040"/>
          </a:solidFill>
          <a:latin typeface="Arial Bold"/>
          <a:ea typeface="ＭＳ Ｐゴシック" pitchFamily="26" charset="-128"/>
          <a:cs typeface="Arial Bold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800" b="1" kern="1200">
          <a:solidFill>
            <a:srgbClr val="404040"/>
          </a:solidFill>
          <a:latin typeface="Arial Bold"/>
          <a:ea typeface="ＭＳ Ｐゴシック" pitchFamily="26" charset="-128"/>
          <a:cs typeface="Arial Bold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b="1" kern="1200">
          <a:solidFill>
            <a:srgbClr val="404040"/>
          </a:solidFill>
          <a:latin typeface="Arial Bold"/>
          <a:ea typeface="ＭＳ Ｐゴシック" pitchFamily="26" charset="-128"/>
          <a:cs typeface="Arial Bold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b="1" kern="1200">
          <a:solidFill>
            <a:srgbClr val="404040"/>
          </a:solidFill>
          <a:latin typeface="Arial Bold"/>
          <a:ea typeface="ＭＳ Ｐゴシック" pitchFamily="26" charset="-128"/>
          <a:cs typeface="Arial Bold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b="1" kern="1200">
          <a:solidFill>
            <a:srgbClr val="404040"/>
          </a:solidFill>
          <a:latin typeface="Arial Bold"/>
          <a:ea typeface="ＭＳ Ｐゴシック" pitchFamily="26" charset="-128"/>
          <a:cs typeface="Arial Bold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1.xml"/><Relationship Id="rId5" Type="http://schemas.openxmlformats.org/officeDocument/2006/relationships/hyperlink" Target="http://www.the60sofficialsite.com/images/Lost%20in%20Space.jpg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2.gif"/><Relationship Id="rId5" Type="http://schemas.openxmlformats.org/officeDocument/2006/relationships/hyperlink" Target="http://webspace.webring.com/people/sm/movievillains/MVDrSmith2hd.jpg" TargetMode="External"/><Relationship Id="rId6" Type="http://schemas.openxmlformats.org/officeDocument/2006/relationships/image" Target="../media/image23.png"/><Relationship Id="rId7" Type="http://schemas.openxmlformats.org/officeDocument/2006/relationships/hyperlink" Target="http://farm1.static.flickr.com/193/471176943_0eef580855_o.jpg" TargetMode="External"/><Relationship Id="rId8" Type="http://schemas.openxmlformats.org/officeDocument/2006/relationships/image" Target="../media/image24.png"/><Relationship Id="rId9" Type="http://schemas.openxmlformats.org/officeDocument/2006/relationships/image" Target="../media/image25.png"/><Relationship Id="rId10" Type="http://schemas.openxmlformats.org/officeDocument/2006/relationships/image" Target="../media/image4.png"/><Relationship Id="rId1" Type="http://schemas.microsoft.com/office/2007/relationships/media" Target="../media/media6.mp3"/><Relationship Id="rId2" Type="http://schemas.openxmlformats.org/officeDocument/2006/relationships/audio" Target="../media/media6.mp3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6.png"/><Relationship Id="rId5" Type="http://schemas.openxmlformats.org/officeDocument/2006/relationships/hyperlink" Target="http://images.zap2it.com/images/tv-EP00094234/babylon-5-bill-mumy-1.jpg" TargetMode="External"/><Relationship Id="rId6" Type="http://schemas.openxmlformats.org/officeDocument/2006/relationships/image" Target="../media/image27.png"/><Relationship Id="rId7" Type="http://schemas.openxmlformats.org/officeDocument/2006/relationships/image" Target="../media/image4.png"/><Relationship Id="rId1" Type="http://schemas.microsoft.com/office/2007/relationships/media" Target="../media/media7.wav"/><Relationship Id="rId2" Type="http://schemas.openxmlformats.org/officeDocument/2006/relationships/audio" Target="../media/media7.wa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2.listal.com/image/1253349/600full-lost-in-space-screenshot.jpg" TargetMode="Externa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png"/><Relationship Id="rId12" Type="http://schemas.openxmlformats.org/officeDocument/2006/relationships/image" Target="../media/image4.png"/><Relationship Id="rId1" Type="http://schemas.microsoft.com/office/2007/relationships/media" Target="../media/media2.wav"/><Relationship Id="rId2" Type="http://schemas.openxmlformats.org/officeDocument/2006/relationships/audio" Target="../media/media2.wav"/><Relationship Id="rId3" Type="http://schemas.microsoft.com/office/2007/relationships/media" Target="../media/media3.wav"/><Relationship Id="rId4" Type="http://schemas.openxmlformats.org/officeDocument/2006/relationships/audio" Target="../media/media3.wav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2.xml"/><Relationship Id="rId7" Type="http://schemas.openxmlformats.org/officeDocument/2006/relationships/hyperlink" Target="http://ts3.mm.bing.net/th?id=H.4985646195148454&amp;pid=1.7" TargetMode="External"/><Relationship Id="rId8" Type="http://schemas.openxmlformats.org/officeDocument/2006/relationships/image" Target="../media/image6.png"/><Relationship Id="rId9" Type="http://schemas.openxmlformats.org/officeDocument/2006/relationships/hyperlink" Target="http://johnkennethmuir.files.wordpress.com/2011/11/lost65.jpg" TargetMode="External"/><Relationship Id="rId10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farm6.staticflickr.com/5175/5510447208_0c58d89c11_m.jpg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farm1.staticflickr.com/23/35355383_9b48af89ec.jpg" TargetMode="External"/><Relationship Id="rId4" Type="http://schemas.openxmlformats.org/officeDocument/2006/relationships/image" Target="../media/image11.png"/><Relationship Id="rId5" Type="http://schemas.openxmlformats.org/officeDocument/2006/relationships/hyperlink" Target="http://farm8.staticflickr.com/7152/6525502645_f7a7943220_n.jpg" TargetMode="External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4.png"/><Relationship Id="rId6" Type="http://schemas.openxmlformats.org/officeDocument/2006/relationships/hyperlink" Target="http://cosmicorigins.com/sci-fi-treasures/chapter2/images/lost-in-space_robot.jpg" TargetMode="External"/><Relationship Id="rId7" Type="http://schemas.openxmlformats.org/officeDocument/2006/relationships/image" Target="../media/image15.png"/><Relationship Id="rId8" Type="http://schemas.openxmlformats.org/officeDocument/2006/relationships/image" Target="../media/image4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6.png"/><Relationship Id="rId6" Type="http://schemas.openxmlformats.org/officeDocument/2006/relationships/hyperlink" Target="http://www.burningsettlerscabin.com/wp-content/uploads/2011/07/chariot.jpg" TargetMode="External"/><Relationship Id="rId7" Type="http://schemas.openxmlformats.org/officeDocument/2006/relationships/image" Target="../media/image17.png"/><Relationship Id="rId8" Type="http://schemas.openxmlformats.org/officeDocument/2006/relationships/image" Target="../media/image4.png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images5.fanpop.com/image/photos/25800000/LIS-lost-in-space-25803947-1256-1000.jpg" TargetMode="External"/><Relationship Id="rId4" Type="http://schemas.openxmlformats.org/officeDocument/2006/relationships/image" Target="../media/image19.png"/><Relationship Id="rId5" Type="http://schemas.openxmlformats.org/officeDocument/2006/relationships/hyperlink" Target="http://www.rexwallpapers.com/images/wallpapers/movie/lost-in-space/lost_in_space_3.jpg" TargetMode="External"/><Relationship Id="rId6" Type="http://schemas.openxmlformats.org/officeDocument/2006/relationships/image" Target="../media/image20.png"/><Relationship Id="rId7" Type="http://schemas.openxmlformats.org/officeDocument/2006/relationships/hyperlink" Target="http://www.film.com/wp-content/uploads/2011/06/Lost-in-Space-film-still.jpg" TargetMode="External"/><Relationship Id="rId8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6472"/>
            <a:ext cx="7772400" cy="1470025"/>
          </a:xfrm>
        </p:spPr>
        <p:txBody>
          <a:bodyPr/>
          <a:lstStyle/>
          <a:p>
            <a:r>
              <a:rPr lang="en-US" dirty="0" smtClean="0"/>
              <a:t>A Day in the Life of a DBA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219200"/>
            <a:ext cx="9144000" cy="3556000"/>
          </a:xfrm>
          <a:prstGeom prst="rect">
            <a:avLst/>
          </a:prstGeom>
        </p:spPr>
      </p:pic>
      <p:pic>
        <p:nvPicPr>
          <p:cNvPr id="6" name="Lost in Space - 3rd Season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039600" y="2590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54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1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1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43434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Backups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Automation</a:t>
            </a:r>
          </a:p>
          <a:p>
            <a:r>
              <a:rPr lang="en-US" dirty="0" smtClean="0"/>
              <a:t>Test Everything</a:t>
            </a:r>
          </a:p>
          <a:p>
            <a:r>
              <a:rPr lang="en-US" dirty="0" smtClean="0"/>
              <a:t>Learn the Business</a:t>
            </a:r>
          </a:p>
          <a:p>
            <a:r>
              <a:rPr lang="en-US" dirty="0" smtClean="0"/>
              <a:t>Network</a:t>
            </a:r>
          </a:p>
          <a:p>
            <a:r>
              <a:rPr lang="en-US" dirty="0" smtClean="0"/>
              <a:t>Learn the Technology</a:t>
            </a:r>
          </a:p>
          <a:p>
            <a:r>
              <a:rPr lang="en-US" dirty="0" smtClean="0"/>
              <a:t>Practice</a:t>
            </a:r>
          </a:p>
          <a:p>
            <a:r>
              <a:rPr lang="en-US" dirty="0" smtClean="0"/>
              <a:t>Never Trust Dr. Smith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3800" y="1295400"/>
            <a:ext cx="3200400" cy="21533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2600" y="1524000"/>
            <a:ext cx="2794000" cy="2794000"/>
          </a:xfrm>
          <a:prstGeom prst="rect">
            <a:avLst/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0" y="533400"/>
            <a:ext cx="3136900" cy="4927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57800" y="1524000"/>
            <a:ext cx="3311961" cy="2895600"/>
          </a:xfrm>
          <a:prstGeom prst="rect">
            <a:avLst/>
          </a:prstGeom>
        </p:spPr>
      </p:pic>
      <p:pic>
        <p:nvPicPr>
          <p:cNvPr id="9" name="Smith is her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06200" y="2133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8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223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6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" fill="hold">
                      <p:stCondLst>
                        <p:cond delay="0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5" dur="223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End?</a:t>
            </a:r>
            <a:br>
              <a:rPr lang="en-US" dirty="0" smtClean="0"/>
            </a:br>
            <a:r>
              <a:rPr lang="en-US" sz="3200" dirty="0" smtClean="0"/>
              <a:t>Questions?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000" y="1587500"/>
            <a:ext cx="2794000" cy="3683000"/>
          </a:xfrm>
          <a:prstGeom prst="rect">
            <a:avLst/>
          </a:prstGeom>
        </p:spPr>
      </p:pic>
      <p:pic>
        <p:nvPicPr>
          <p:cNvPr id="7" name="Picture 6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0" y="1447800"/>
            <a:ext cx="2971800" cy="3962400"/>
          </a:xfrm>
          <a:prstGeom prst="rect">
            <a:avLst/>
          </a:prstGeom>
        </p:spPr>
      </p:pic>
      <p:pic>
        <p:nvPicPr>
          <p:cNvPr id="8" name="thank_you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77600" y="20574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25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15"/>
                            </p:stCondLst>
                            <p:childTnLst>
                              <p:par>
                                <p:cTn id="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Launch</a:t>
            </a:r>
          </a:p>
          <a:p>
            <a:r>
              <a:rPr lang="en-US" dirty="0" smtClean="0"/>
              <a:t>What now?</a:t>
            </a:r>
            <a:endParaRPr lang="en-US" dirty="0"/>
          </a:p>
          <a:p>
            <a:r>
              <a:rPr lang="en-US" dirty="0" smtClean="0"/>
              <a:t>Technology to </a:t>
            </a:r>
            <a:br>
              <a:rPr lang="en-US" dirty="0" smtClean="0"/>
            </a:br>
            <a:r>
              <a:rPr lang="en-US" dirty="0" smtClean="0"/>
              <a:t>the Rescue</a:t>
            </a:r>
          </a:p>
          <a:p>
            <a:r>
              <a:rPr lang="en-US" dirty="0" smtClean="0"/>
              <a:t>More Technology</a:t>
            </a:r>
          </a:p>
          <a:p>
            <a:r>
              <a:rPr lang="en-US" dirty="0" smtClean="0"/>
              <a:t>Repairing the ship (again)</a:t>
            </a:r>
          </a:p>
          <a:p>
            <a:r>
              <a:rPr lang="en-US" dirty="0" smtClean="0"/>
              <a:t>Re-Launch</a:t>
            </a:r>
          </a:p>
          <a:p>
            <a:r>
              <a:rPr lang="en-US" dirty="0" smtClean="0"/>
              <a:t>The Rules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457200"/>
            <a:ext cx="4568906" cy="300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35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Launch:</a:t>
            </a:r>
            <a:br>
              <a:rPr lang="en-US" dirty="0" smtClean="0"/>
            </a:br>
            <a:r>
              <a:rPr lang="en-US" sz="3200" dirty="0" smtClean="0"/>
              <a:t>Morning Emails</a:t>
            </a:r>
            <a:endParaRPr lang="en-US" sz="3200" dirty="0"/>
          </a:p>
        </p:txBody>
      </p:sp>
      <p:pic>
        <p:nvPicPr>
          <p:cNvPr id="5" name="Picture 4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67000" y="1981200"/>
            <a:ext cx="3810000" cy="2882900"/>
          </a:xfrm>
          <a:prstGeom prst="rect">
            <a:avLst/>
          </a:prstGeom>
        </p:spPr>
      </p:pic>
      <p:pic>
        <p:nvPicPr>
          <p:cNvPr id="6" name="Picture 5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81200" y="1600200"/>
            <a:ext cx="4724400" cy="3611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19962515">
            <a:off x="-5194125" y="773149"/>
            <a:ext cx="4800577" cy="17755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445875" y="211137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Explosion_Ultra_Bass-Mark_DiAngelo-1810420658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963400" y="1676400"/>
            <a:ext cx="812800" cy="812800"/>
          </a:xfrm>
          <a:prstGeom prst="rect">
            <a:avLst/>
          </a:prstGeom>
        </p:spPr>
      </p:pic>
      <p:pic>
        <p:nvPicPr>
          <p:cNvPr id="8" name="danger_x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-2743200" y="2514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62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8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83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983"/>
                            </p:stCondLst>
                            <p:childTnLst>
                              <p:par>
                                <p:cTn id="1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6858E-6 -9.91659E-7 L 1.81762 0.75626 " pathEditMode="relative" rAng="0" ptsTypes="AA">
                                      <p:cBhvr>
                                        <p:cTn id="1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881" y="378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983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473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473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98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Launch:</a:t>
            </a:r>
            <a:br>
              <a:rPr lang="en-US" dirty="0" smtClean="0"/>
            </a:br>
            <a:r>
              <a:rPr lang="en-US" sz="3200" dirty="0" smtClean="0"/>
              <a:t>Morning Emails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229600" cy="39322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Failed non-critical jobs</a:t>
            </a:r>
          </a:p>
          <a:p>
            <a:r>
              <a:rPr lang="en-US" dirty="0" smtClean="0"/>
              <a:t>Space Alerts</a:t>
            </a:r>
          </a:p>
          <a:p>
            <a:r>
              <a:rPr lang="en-US" dirty="0" smtClean="0"/>
              <a:t>Performance Alerts</a:t>
            </a:r>
          </a:p>
          <a:p>
            <a:r>
              <a:rPr lang="en-US" dirty="0" smtClean="0"/>
              <a:t>Work Requests</a:t>
            </a:r>
          </a:p>
          <a:p>
            <a:pPr lvl="1"/>
            <a:r>
              <a:rPr lang="en-US" dirty="0" smtClean="0"/>
              <a:t>Security</a:t>
            </a:r>
          </a:p>
          <a:p>
            <a:pPr lvl="1"/>
            <a:r>
              <a:rPr lang="en-US" dirty="0" smtClean="0"/>
              <a:t>Tuning</a:t>
            </a:r>
          </a:p>
          <a:p>
            <a:pPr lvl="1"/>
            <a:r>
              <a:rPr lang="en-US" dirty="0" smtClean="0"/>
              <a:t>Deployments</a:t>
            </a:r>
          </a:p>
          <a:p>
            <a:pPr lvl="1"/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6" name="Picture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2600" y="3048000"/>
            <a:ext cx="3048000" cy="2019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209800"/>
            <a:ext cx="42545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20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now?</a:t>
            </a:r>
            <a:br>
              <a:rPr lang="en-US" dirty="0" smtClean="0"/>
            </a:br>
            <a:r>
              <a:rPr lang="en-US" sz="3200" dirty="0" smtClean="0"/>
              <a:t>Meetings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Warehouse</a:t>
            </a:r>
          </a:p>
          <a:p>
            <a:r>
              <a:rPr lang="en-US" dirty="0" smtClean="0"/>
              <a:t>Reports</a:t>
            </a:r>
          </a:p>
          <a:p>
            <a:r>
              <a:rPr lang="en-US" dirty="0" smtClean="0"/>
              <a:t>Applications</a:t>
            </a:r>
          </a:p>
          <a:p>
            <a:r>
              <a:rPr lang="en-US" dirty="0" smtClean="0"/>
              <a:t>Business</a:t>
            </a:r>
          </a:p>
          <a:p>
            <a:r>
              <a:rPr lang="en-US" dirty="0" smtClean="0"/>
              <a:t>Servers</a:t>
            </a:r>
          </a:p>
          <a:p>
            <a:r>
              <a:rPr lang="en-US" dirty="0" smtClean="0"/>
              <a:t>Vendors</a:t>
            </a:r>
            <a:endParaRPr lang="en-US" dirty="0"/>
          </a:p>
        </p:txBody>
      </p:sp>
      <p:pic>
        <p:nvPicPr>
          <p:cNvPr id="6" name="Picture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8800" y="1524000"/>
            <a:ext cx="5334000" cy="4000500"/>
          </a:xfrm>
          <a:prstGeom prst="rect">
            <a:avLst/>
          </a:prstGeom>
        </p:spPr>
      </p:pic>
      <p:pic>
        <p:nvPicPr>
          <p:cNvPr id="7" name="Picture 6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029200" y="3276600"/>
            <a:ext cx="4064000" cy="2705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8200" y="1828800"/>
            <a:ext cx="40640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0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to the Rescue</a:t>
            </a:r>
            <a:br>
              <a:rPr lang="en-US" dirty="0" smtClean="0"/>
            </a:br>
            <a:r>
              <a:rPr lang="en-US" sz="3200" dirty="0" smtClean="0"/>
              <a:t>A New Server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Do we really need one?</a:t>
            </a:r>
          </a:p>
          <a:p>
            <a:r>
              <a:rPr lang="en-US" dirty="0" smtClean="0"/>
              <a:t>Virtual or Physical</a:t>
            </a:r>
          </a:p>
          <a:p>
            <a:r>
              <a:rPr lang="en-US" dirty="0" smtClean="0"/>
              <a:t>Defining</a:t>
            </a:r>
          </a:p>
          <a:p>
            <a:r>
              <a:rPr lang="en-US" dirty="0" smtClean="0"/>
              <a:t>Purchasing</a:t>
            </a:r>
          </a:p>
          <a:p>
            <a:r>
              <a:rPr lang="en-US" dirty="0" smtClean="0"/>
              <a:t>High Availability</a:t>
            </a:r>
          </a:p>
          <a:p>
            <a:pPr lvl="1"/>
            <a:r>
              <a:rPr lang="en-US" dirty="0" smtClean="0"/>
              <a:t>Cluster</a:t>
            </a:r>
          </a:p>
          <a:p>
            <a:pPr lvl="1"/>
            <a:r>
              <a:rPr lang="en-US" dirty="0" smtClean="0"/>
              <a:t>Mirror</a:t>
            </a:r>
          </a:p>
          <a:p>
            <a:pPr lvl="1"/>
            <a:r>
              <a:rPr lang="en-US" dirty="0" smtClean="0"/>
              <a:t>SAN</a:t>
            </a:r>
          </a:p>
          <a:p>
            <a:r>
              <a:rPr lang="en-US" dirty="0" smtClean="0"/>
              <a:t>Disaster Planning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8400" y="2362200"/>
            <a:ext cx="4064000" cy="3048000"/>
          </a:xfrm>
          <a:prstGeom prst="rect">
            <a:avLst/>
          </a:prstGeom>
        </p:spPr>
      </p:pic>
      <p:pic>
        <p:nvPicPr>
          <p:cNvPr id="6" name="Picture 5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6400" y="1371600"/>
            <a:ext cx="3251200" cy="3889248"/>
          </a:xfrm>
          <a:prstGeom prst="rect">
            <a:avLst/>
          </a:prstGeom>
        </p:spPr>
      </p:pic>
      <p:pic>
        <p:nvPicPr>
          <p:cNvPr id="4" name="best on earth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3793480" y="157363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8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6" dur="19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Technology</a:t>
            </a:r>
            <a:br>
              <a:rPr lang="en-US" dirty="0" smtClean="0"/>
            </a:br>
            <a:r>
              <a:rPr lang="en-US" sz="3200" dirty="0" smtClean="0"/>
              <a:t>The New App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Requirements</a:t>
            </a:r>
          </a:p>
          <a:p>
            <a:r>
              <a:rPr lang="en-US" dirty="0" smtClean="0"/>
              <a:t>A new database</a:t>
            </a:r>
          </a:p>
          <a:p>
            <a:pPr lvl="1"/>
            <a:r>
              <a:rPr lang="en-US" dirty="0" smtClean="0"/>
              <a:t>Normalization</a:t>
            </a:r>
          </a:p>
          <a:p>
            <a:pPr lvl="1"/>
            <a:r>
              <a:rPr lang="en-US" dirty="0" smtClean="0"/>
              <a:t>Indexing</a:t>
            </a:r>
          </a:p>
          <a:p>
            <a:pPr lvl="1"/>
            <a:r>
              <a:rPr lang="en-US" dirty="0" smtClean="0"/>
              <a:t>Code</a:t>
            </a:r>
          </a:p>
          <a:p>
            <a:r>
              <a:rPr lang="en-US" dirty="0" smtClean="0"/>
              <a:t>Allocation</a:t>
            </a:r>
          </a:p>
          <a:p>
            <a:r>
              <a:rPr lang="en-US" dirty="0" smtClean="0"/>
              <a:t>Design Review</a:t>
            </a:r>
          </a:p>
          <a:p>
            <a:r>
              <a:rPr lang="en-US" dirty="0" smtClean="0"/>
              <a:t>Change Management</a:t>
            </a:r>
          </a:p>
          <a:p>
            <a:r>
              <a:rPr lang="en-US" dirty="0" smtClean="0"/>
              <a:t>Testing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1800" y="1600200"/>
            <a:ext cx="4064000" cy="3200400"/>
          </a:xfrm>
          <a:prstGeom prst="rect">
            <a:avLst/>
          </a:prstGeom>
        </p:spPr>
      </p:pic>
      <p:pic>
        <p:nvPicPr>
          <p:cNvPr id="7" name="Picture 6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76800" y="1219200"/>
            <a:ext cx="3886200" cy="3178048"/>
          </a:xfrm>
          <a:prstGeom prst="rect">
            <a:avLst/>
          </a:prstGeom>
        </p:spPr>
      </p:pic>
      <p:pic>
        <p:nvPicPr>
          <p:cNvPr id="4" name="warning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3276600" y="1600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26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6" dur="36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Reparing</a:t>
            </a:r>
            <a:r>
              <a:rPr lang="en-US" dirty="0" smtClean="0"/>
              <a:t> the Ship (Again)</a:t>
            </a:r>
            <a:br>
              <a:rPr lang="en-US" dirty="0" smtClean="0"/>
            </a:br>
            <a:r>
              <a:rPr lang="en-US" sz="3200" dirty="0" smtClean="0"/>
              <a:t>The Old Database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Management</a:t>
            </a:r>
          </a:p>
          <a:p>
            <a:r>
              <a:rPr lang="en-US" dirty="0" smtClean="0"/>
              <a:t>Performance Tuning</a:t>
            </a:r>
          </a:p>
          <a:p>
            <a:r>
              <a:rPr lang="en-US" dirty="0" smtClean="0"/>
              <a:t>Monitoring</a:t>
            </a:r>
          </a:p>
          <a:p>
            <a:r>
              <a:rPr lang="en-US" dirty="0" smtClean="0"/>
              <a:t>Maintenance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2819400"/>
            <a:ext cx="3650712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73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Re-Launch</a:t>
            </a:r>
            <a:br>
              <a:rPr lang="en-US" dirty="0" smtClean="0"/>
            </a:br>
            <a:r>
              <a:rPr lang="en-US" sz="3200" dirty="0" smtClean="0"/>
              <a:t>Production Deployment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Document Process</a:t>
            </a:r>
          </a:p>
          <a:p>
            <a:r>
              <a:rPr lang="en-US" dirty="0" smtClean="0"/>
              <a:t>Source Control</a:t>
            </a:r>
          </a:p>
          <a:p>
            <a:r>
              <a:rPr lang="en-US" dirty="0" smtClean="0"/>
              <a:t>Test Deployments</a:t>
            </a:r>
          </a:p>
          <a:p>
            <a:r>
              <a:rPr lang="en-US" dirty="0" smtClean="0"/>
              <a:t>Deploy</a:t>
            </a:r>
          </a:p>
          <a:p>
            <a:r>
              <a:rPr lang="en-US" dirty="0" smtClean="0"/>
              <a:t>Validate Deployment</a:t>
            </a:r>
          </a:p>
          <a:p>
            <a:r>
              <a:rPr lang="en-US" dirty="0" smtClean="0"/>
              <a:t>Rinse &amp; Repeat</a:t>
            </a:r>
            <a:endParaRPr lang="en-US" dirty="0"/>
          </a:p>
        </p:txBody>
      </p:sp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00" y="1143000"/>
            <a:ext cx="3813048" cy="3035866"/>
          </a:xfrm>
          <a:prstGeom prst="rect">
            <a:avLst/>
          </a:prstGeom>
        </p:spPr>
      </p:pic>
      <p:pic>
        <p:nvPicPr>
          <p:cNvPr id="6" name="Picture 5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0" y="671"/>
            <a:ext cx="9144000" cy="6858000"/>
          </a:xfrm>
          <a:prstGeom prst="rect">
            <a:avLst/>
          </a:prstGeom>
        </p:spPr>
      </p:pic>
      <p:pic>
        <p:nvPicPr>
          <p:cNvPr id="7" name="Picture 6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0200" y="1447800"/>
            <a:ext cx="6350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9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Red Gate PPT_M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Red Gate PPT_M2</Template>
  <TotalTime>3026</TotalTime>
  <Words>354</Words>
  <Application>Microsoft Macintosh PowerPoint</Application>
  <PresentationFormat>On-screen Show (4:3)</PresentationFormat>
  <Paragraphs>116</Paragraphs>
  <Slides>11</Slides>
  <Notes>8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Red Gate PPT_M2</vt:lpstr>
      <vt:lpstr>A Day in the Life of a DBA</vt:lpstr>
      <vt:lpstr>Agenda</vt:lpstr>
      <vt:lpstr>Launch: Morning Emails</vt:lpstr>
      <vt:lpstr>Launch: Morning Emails</vt:lpstr>
      <vt:lpstr>What now? Meetings</vt:lpstr>
      <vt:lpstr>Technology to the Rescue A New Server</vt:lpstr>
      <vt:lpstr>More Technology The New App</vt:lpstr>
      <vt:lpstr>Reparing the Ship (Again) The Old Database</vt:lpstr>
      <vt:lpstr>Re-Launch Production Deployment</vt:lpstr>
      <vt:lpstr>The Rules</vt:lpstr>
      <vt:lpstr>The End? 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Day in the Life of a DBA</dc:title>
  <dc:creator>Grant Fritchey</dc:creator>
  <cp:lastModifiedBy>Grant Fritchey</cp:lastModifiedBy>
  <cp:revision>41</cp:revision>
  <dcterms:created xsi:type="dcterms:W3CDTF">2011-03-22T17:22:53Z</dcterms:created>
  <dcterms:modified xsi:type="dcterms:W3CDTF">2013-04-02T15:24:02Z</dcterms:modified>
</cp:coreProperties>
</file>

<file path=docProps/thumbnail.jpeg>
</file>